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League Spartan"/>
      <p:regular r:id="rId32"/>
      <p:bold r:id="rId33"/>
    </p:embeddedFont>
    <p:embeddedFont>
      <p:font typeface="Inter"/>
      <p:regular r:id="rId34"/>
      <p:bold r:id="rId35"/>
    </p:embeddedFont>
    <p:embeddedFont>
      <p:font typeface="Lexen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eagueSpartan-bold.fntdata"/><Relationship Id="rId10" Type="http://schemas.openxmlformats.org/officeDocument/2006/relationships/slide" Target="slides/slide5.xml"/><Relationship Id="rId32" Type="http://schemas.openxmlformats.org/officeDocument/2006/relationships/font" Target="fonts/LeagueSpartan-regular.fntdata"/><Relationship Id="rId13" Type="http://schemas.openxmlformats.org/officeDocument/2006/relationships/slide" Target="slides/slide8.xml"/><Relationship Id="rId35" Type="http://schemas.openxmlformats.org/officeDocument/2006/relationships/font" Target="fonts/Inter-bold.fntdata"/><Relationship Id="rId12" Type="http://schemas.openxmlformats.org/officeDocument/2006/relationships/slide" Target="slides/slide7.xml"/><Relationship Id="rId34" Type="http://schemas.openxmlformats.org/officeDocument/2006/relationships/font" Target="fonts/Inter-regular.fntdata"/><Relationship Id="rId15" Type="http://schemas.openxmlformats.org/officeDocument/2006/relationships/slide" Target="slides/slide10.xml"/><Relationship Id="rId37" Type="http://schemas.openxmlformats.org/officeDocument/2006/relationships/font" Target="fonts/Lexend-bold.fntdata"/><Relationship Id="rId14" Type="http://schemas.openxmlformats.org/officeDocument/2006/relationships/slide" Target="slides/slide9.xml"/><Relationship Id="rId36" Type="http://schemas.openxmlformats.org/officeDocument/2006/relationships/font" Target="fonts/Lexe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d5ed2e9f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d5ed2e9f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134471904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134471904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5d5ed2e9f_8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5d5ed2e9f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5d5ed2e9f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5d5ed2e9f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5d5ed2e9f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5d5ed2e9f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6021129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6021129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7ec3ab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7ec3ab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37ec3ab3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37ec3ab3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37ec3ab3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37ec3ab3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37ec3ab3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37ec3ab3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37ec3ab3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37ec3ab3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6021129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6021129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37ec3ab3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37ec3ab3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37ec3ab3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37ec3ab3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37ec3ab38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37ec3ab3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37ec3ab3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37ec3ab3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37ec3ab3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37ec3ab3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7ec3ab38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37ec3ab3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SLIDES_API134471904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SLIDES_API134471904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5d5ed2e9f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5d5ed2e9f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5d5ed2e9f_8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5d5ed2e9f_8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SLIDES_API134471904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SLIDES_API134471904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134471904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134471904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37ec3ab38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37ec3ab38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SLIDES_API134471904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SLIDES_API134471904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SLIDES_API134471904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SLIDES_API134471904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hyperlink" Target="https://pixabay.com?ref=SlidesAI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ixabay.com?ref=SlidesAI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ixabay.com?ref=SlidesAI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OKomk/FacultyDevelopmentProgram2023" TargetMode="External"/><Relationship Id="rId4" Type="http://schemas.openxmlformats.org/officeDocument/2006/relationships/hyperlink" Target="https://github.com/OKomk/FacultyDevelopmentProgram202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ixabay.com?ref=SlidesAI.io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s://pixabay.com?ref=SlidesAI.i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hyperlink" Target="https://pixabay.com?ref=SlidesAI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406350" y="2176350"/>
            <a:ext cx="8361913" cy="1087500"/>
            <a:chOff x="406350" y="2614500"/>
            <a:chExt cx="8361913" cy="1087500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436963" y="2614500"/>
              <a:ext cx="8331300" cy="7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latin typeface="League Spartan"/>
                  <a:ea typeface="League Spartan"/>
                  <a:cs typeface="League Spartan"/>
                  <a:sym typeface="League Spartan"/>
                </a:rPr>
                <a:t>PROBABILITY </a:t>
              </a:r>
              <a:r>
                <a:rPr b="1" lang="en" sz="3400">
                  <a:latin typeface="League Spartan"/>
                  <a:ea typeface="League Spartan"/>
                  <a:cs typeface="League Spartan"/>
                  <a:sym typeface="League Spartan"/>
                </a:rPr>
                <a:t>THEORY</a:t>
              </a:r>
              <a:endParaRPr b="1" sz="3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5849300" y="3263850"/>
            <a:ext cx="283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Om Kshatriya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Vanshaj Nathani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32470" r="32470" t="0"/>
          <a:stretch/>
        </p:blipFill>
        <p:spPr>
          <a:xfrm>
            <a:off x="5969000" y="0"/>
            <a:ext cx="31748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Limitations of Naive Bayes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Assumes input features are independent of each other, which may not be true in all cases.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3"/>
          <p:cNvGrpSpPr/>
          <p:nvPr/>
        </p:nvGrpSpPr>
        <p:grpSpPr>
          <a:xfrm>
            <a:off x="406350" y="2176350"/>
            <a:ext cx="8361913" cy="1087500"/>
            <a:chOff x="406350" y="2614500"/>
            <a:chExt cx="8361913" cy="1087500"/>
          </a:xfrm>
        </p:grpSpPr>
        <p:sp>
          <p:nvSpPr>
            <p:cNvPr id="137" name="Google Shape;137;p23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436963" y="2614500"/>
              <a:ext cx="8331300" cy="7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latin typeface="League Spartan"/>
                  <a:ea typeface="League Spartan"/>
                  <a:cs typeface="League Spartan"/>
                  <a:sym typeface="League Spartan"/>
                </a:rPr>
                <a:t>BIRTHDAY PARADOX</a:t>
              </a:r>
              <a:endParaRPr b="1" sz="3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00"/>
            <a:ext cx="91440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351600" y="2121300"/>
            <a:ext cx="84408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What is the minimum number of people you need to 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have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 for the probability of a birthday clash to be at least 50%?</a:t>
            </a:r>
            <a:endParaRPr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822150" y="2383650"/>
            <a:ext cx="4521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 answer: 23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7"/>
          <p:cNvGrpSpPr/>
          <p:nvPr/>
        </p:nvGrpSpPr>
        <p:grpSpPr>
          <a:xfrm>
            <a:off x="406350" y="2176350"/>
            <a:ext cx="8361913" cy="1087500"/>
            <a:chOff x="406350" y="2614500"/>
            <a:chExt cx="8361913" cy="1087500"/>
          </a:xfrm>
        </p:grpSpPr>
        <p:sp>
          <p:nvSpPr>
            <p:cNvPr id="165" name="Google Shape;165;p27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436963" y="2614500"/>
              <a:ext cx="8331300" cy="7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latin typeface="League Spartan"/>
                  <a:ea typeface="League Spartan"/>
                  <a:cs typeface="League Spartan"/>
                  <a:sym typeface="League Spartan"/>
                </a:rPr>
                <a:t>PRISONER RIDDLE</a:t>
              </a:r>
              <a:endParaRPr b="1" sz="3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12668" l="0" r="1874" t="6070"/>
          <a:stretch/>
        </p:blipFill>
        <p:spPr>
          <a:xfrm>
            <a:off x="0" y="441963"/>
            <a:ext cx="9144000" cy="42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7587" l="0" r="0" t="7058"/>
          <a:stretch/>
        </p:blipFill>
        <p:spPr>
          <a:xfrm>
            <a:off x="152400" y="531550"/>
            <a:ext cx="8966102" cy="38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7757" l="0" r="1293" t="5856"/>
          <a:stretch/>
        </p:blipFill>
        <p:spPr>
          <a:xfrm>
            <a:off x="12750" y="833375"/>
            <a:ext cx="9118498" cy="431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06350" y="222175"/>
            <a:ext cx="8331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Random Arrangement of Slips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9505" l="0" r="0" t="6227"/>
          <a:stretch/>
        </p:blipFill>
        <p:spPr>
          <a:xfrm>
            <a:off x="0" y="1174500"/>
            <a:ext cx="9144000" cy="3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406350" y="180900"/>
            <a:ext cx="8331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All are saved if all of them find their number,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All are executed if one one of them doesn’t find his number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406350" y="2176350"/>
            <a:ext cx="8361913" cy="1087500"/>
            <a:chOff x="406350" y="2614500"/>
            <a:chExt cx="8361913" cy="1087500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436963" y="2614500"/>
              <a:ext cx="8331300" cy="7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400">
                  <a:latin typeface="League Spartan"/>
                  <a:ea typeface="League Spartan"/>
                  <a:cs typeface="League Spartan"/>
                  <a:sym typeface="League Spartan"/>
                </a:rPr>
                <a:t>THE MONTY HALL PROBLEM</a:t>
              </a:r>
              <a:endParaRPr b="1" sz="3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08000" y="635000"/>
            <a:ext cx="8331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Lets Calculate the Probability of Winning with Random Choice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40370" l="0" r="0" t="42593"/>
          <a:stretch/>
        </p:blipFill>
        <p:spPr>
          <a:xfrm>
            <a:off x="0" y="2298725"/>
            <a:ext cx="9144000" cy="8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11473" l="0" r="0" t="7724"/>
          <a:stretch/>
        </p:blipFill>
        <p:spPr>
          <a:xfrm>
            <a:off x="0" y="63600"/>
            <a:ext cx="9144000" cy="50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27557" l="5242" r="33588" t="17062"/>
          <a:stretch/>
        </p:blipFill>
        <p:spPr>
          <a:xfrm>
            <a:off x="478875" y="941225"/>
            <a:ext cx="8252266" cy="42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239413" y="63600"/>
            <a:ext cx="87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First thing to notice: Every number makes a loop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b="27956" l="4856" r="33740" t="18669"/>
          <a:stretch/>
        </p:blipFill>
        <p:spPr>
          <a:xfrm>
            <a:off x="477938" y="669850"/>
            <a:ext cx="8188123" cy="4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508000" y="1964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What is a 2-class Naive Bayes Classifier?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08000" y="15112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A machine learning model that uses Bayes' theorem to calculate the probability of an input belonging to a particular class.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In a 2-class classification problem, two classes are considered, and the class with the higher probability is predicted.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6488" l="0" r="0" t="6068"/>
          <a:stretch/>
        </p:blipFill>
        <p:spPr>
          <a:xfrm>
            <a:off x="163063" y="837100"/>
            <a:ext cx="8817874" cy="43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508000" y="1964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Calculating the General result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27341" l="0" r="0" t="27309"/>
          <a:stretch/>
        </p:blipFill>
        <p:spPr>
          <a:xfrm>
            <a:off x="0" y="1405525"/>
            <a:ext cx="9144000" cy="23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406350" y="1804425"/>
            <a:ext cx="8331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Thank you. Please feel free to ask any questions. 😄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847200" y="2775600"/>
            <a:ext cx="74496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The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 python files of the 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simulation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 can be found </a:t>
            </a:r>
            <a:r>
              <a:rPr lang="en" sz="2400" u="sng">
                <a:solidFill>
                  <a:schemeClr val="hlink"/>
                </a:solidFill>
                <a:latin typeface="League Spartan"/>
                <a:ea typeface="League Spartan"/>
                <a:cs typeface="League Spartan"/>
                <a:sym typeface="League Spartan"/>
                <a:hlinkClick r:id="rId3"/>
              </a:rPr>
              <a:t>here</a:t>
            </a:r>
            <a:r>
              <a:rPr lang="en" sz="2400">
                <a:latin typeface="League Spartan"/>
                <a:ea typeface="League Spartan"/>
                <a:cs typeface="League Spartan"/>
                <a:sym typeface="League Spartan"/>
              </a:rPr>
              <a:t>.</a:t>
            </a:r>
            <a:endParaRPr sz="24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/>
              </a:rPr>
              <a:t>@https://github.com/OKomk/FacultyDevelopmentProgram2023</a:t>
            </a:r>
            <a:endParaRPr sz="1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975"/>
            <a:ext cx="9144000" cy="40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06350" y="297232"/>
            <a:ext cx="83313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eague Spartan"/>
                <a:ea typeface="League Spartan"/>
                <a:cs typeface="League Spartan"/>
                <a:sym typeface="League Spartan"/>
              </a:rPr>
              <a:t>1 of the door has prize, and the other 2 have goats behind them</a:t>
            </a:r>
            <a:endParaRPr sz="23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37775" y="3200700"/>
            <a:ext cx="610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To Switch or Not To Switch is the question 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37775" y="37086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 answer: SWITCH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600"/>
            <a:ext cx="4771824" cy="268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926" y="63600"/>
            <a:ext cx="4859074" cy="273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7"/>
          <p:cNvGrpSpPr/>
          <p:nvPr/>
        </p:nvGrpSpPr>
        <p:grpSpPr>
          <a:xfrm>
            <a:off x="406350" y="1879650"/>
            <a:ext cx="8331300" cy="1384200"/>
            <a:chOff x="406350" y="2317800"/>
            <a:chExt cx="8331300" cy="1384200"/>
          </a:xfrm>
        </p:grpSpPr>
        <p:sp>
          <p:nvSpPr>
            <p:cNvPr id="90" name="Google Shape;90;p17"/>
            <p:cNvSpPr txBox="1"/>
            <p:nvPr/>
          </p:nvSpPr>
          <p:spPr>
            <a:xfrm>
              <a:off x="406350" y="31941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This presentation covers the steps for building a 2-class Naive Bayes classifier with 1-dimensional input, a machine learning model that can classify input data into two classes based on a single feature or input variable.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" name="Google Shape;91;p17"/>
            <p:cNvSpPr txBox="1"/>
            <p:nvPr/>
          </p:nvSpPr>
          <p:spPr>
            <a:xfrm>
              <a:off x="406350" y="2317800"/>
              <a:ext cx="8331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eague Spartan"/>
                  <a:ea typeface="League Spartan"/>
                  <a:cs typeface="League Spartan"/>
                  <a:sym typeface="League Spartan"/>
                </a:rPr>
                <a:t>Building a 2-class Naive Bayes Classifier with 1-Dimensional Input</a:t>
              </a:r>
              <a:endParaRPr b="1" sz="24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508000" y="6350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What is a 2-class Naive Bayes Classifier?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08000" y="1511200"/>
            <a:ext cx="833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A machine learning model that uses Bayes' theorem to calculate the probability of an input belonging to a particular class.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In a 2-class classification problem, two classes are considered, and the class with the higher probability is predicted.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15018" l="23469" r="7422" t="11614"/>
          <a:stretch/>
        </p:blipFill>
        <p:spPr>
          <a:xfrm>
            <a:off x="265825" y="0"/>
            <a:ext cx="86123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41368" r="41368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1-Dimensional Input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Data is split into a training and testing set.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Prior probabilities of each class are calculated.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Class-conditional probabilities are estimated using a probability density function.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Posterior probabilities are calculated using Bayes' theorem.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Input is classified as the class with the higher posterior probability.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Model performance is evaluated using metrics such as accuracy, precision, recall, and F1 score.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29553" r="29553" t="0"/>
          <a:stretch/>
        </p:blipFill>
        <p:spPr>
          <a:xfrm>
            <a:off x="5969000" y="0"/>
            <a:ext cx="3174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7848600" y="4838700"/>
            <a:ext cx="1269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Photo by </a:t>
            </a:r>
            <a:r>
              <a:rPr lang="en" sz="800" u="sng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sz="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9144000" cy="636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08000" y="6350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eague Spartan"/>
                <a:ea typeface="League Spartan"/>
                <a:cs typeface="League Spartan"/>
                <a:sym typeface="League Spartan"/>
              </a:rPr>
              <a:t>Advantages of Naive Bayes</a:t>
            </a:r>
            <a:endParaRPr b="1" sz="24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08000" y="1193700"/>
            <a:ext cx="45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Relatively simple and computationally efficient.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-  Can be trained on small datasets.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